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embeddedFontLst>
    <p:embeddedFont>
      <p:font typeface="Helvetica Neue" panose="02000503000000020004" pitchFamily="2" charset="0"/>
      <p:regular r:id="rId16"/>
      <p:bold r:id="rId17"/>
      <p:italic r:id="rId18"/>
      <p:boldItalic r:id="rId19"/>
    </p:embeddedFont>
    <p:embeddedFont>
      <p:font typeface="Lato" panose="020F0502020204030203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6"/>
  </p:normalViewPr>
  <p:slideViewPr>
    <p:cSldViewPr snapToGrid="0">
      <p:cViewPr varScale="1">
        <p:scale>
          <a:sx n="103" d="100"/>
          <a:sy n="103" d="100"/>
        </p:scale>
        <p:origin x="188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1b8ded45e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1b8ded45e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c5a45a03dd_0_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c5a45a03dd_0_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c5a45a03dd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c5a45a03dd_0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d15b9c14e7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d15b9c14e7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d15b9c14e7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d15b9c14e7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c5a45a03d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c5a45a03d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c5a45a03dd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c5a45a03dd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c5a45a03dd_0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c5a45a03dd_0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c5a45a03dd_0_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c5a45a03dd_0_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c5a45a03dd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c5a45a03dd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c5a45a03dd_0_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g2c5a45a03dd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714763" y="685800"/>
            <a:ext cx="3429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c5a45a03dd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2c5a45a03dd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c5a45a03dd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c5a45a03dd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120844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864112" y="-477312"/>
            <a:ext cx="10872219" cy="7812618"/>
            <a:chOff x="-935000" y="-18124"/>
            <a:chExt cx="10872219" cy="7812618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-391894" y="5596825"/>
              <a:ext cx="9785975" cy="1261179"/>
              <a:chOff x="456788" y="3305401"/>
              <a:chExt cx="8230425" cy="1060705"/>
            </a:xfrm>
          </p:grpSpPr>
          <p:pic>
            <p:nvPicPr>
              <p:cNvPr id="13" name="Google Shape;1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32003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" name="Google Shape;1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39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" name="Google Shape;1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0275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" name="Google Shape;1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941175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" name="Google Shape;1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5678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1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37038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1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284000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5753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1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7771150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2" name="Google Shape;22;p2"/>
            <p:cNvGrpSpPr/>
            <p:nvPr/>
          </p:nvGrpSpPr>
          <p:grpSpPr>
            <a:xfrm>
              <a:off x="-391894" y="3725164"/>
              <a:ext cx="9785975" cy="1261179"/>
              <a:chOff x="456788" y="3305401"/>
              <a:chExt cx="8230425" cy="1060705"/>
            </a:xfrm>
          </p:grpSpPr>
          <p:pic>
            <p:nvPicPr>
              <p:cNvPr id="23" name="Google Shape;2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32003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Google Shape;2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39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2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0275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" name="Google Shape;2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941175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" name="Google Shape;2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5678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" name="Google Shape;2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37038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" name="Google Shape;2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284000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3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5753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" name="Google Shape;31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7771150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2" name="Google Shape;32;p2"/>
            <p:cNvGrpSpPr/>
            <p:nvPr/>
          </p:nvGrpSpPr>
          <p:grpSpPr>
            <a:xfrm>
              <a:off x="-935000" y="4660349"/>
              <a:ext cx="10872219" cy="1262469"/>
              <a:chOff x="0" y="4081709"/>
              <a:chExt cx="9144002" cy="1061791"/>
            </a:xfrm>
          </p:grpSpPr>
          <p:pic>
            <p:nvPicPr>
              <p:cNvPr id="33" name="Google Shape;33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4" name="Google Shape;34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1827212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" name="Google Shape;35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654424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6" name="Google Shape;36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481635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7" name="Google Shape;37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13606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" name="Google Shape;38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740818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9" name="Google Shape;39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456803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0" name="Google Shape;40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395241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1" name="Google Shape;41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30883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2" name="Google Shape;42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222436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3" name="Google Shape;43;p2"/>
            <p:cNvGrpSpPr/>
            <p:nvPr/>
          </p:nvGrpSpPr>
          <p:grpSpPr>
            <a:xfrm>
              <a:off x="-935000" y="2788689"/>
              <a:ext cx="10872219" cy="1262469"/>
              <a:chOff x="0" y="4081709"/>
              <a:chExt cx="9144002" cy="1061791"/>
            </a:xfrm>
          </p:grpSpPr>
          <p:pic>
            <p:nvPicPr>
              <p:cNvPr id="44" name="Google Shape;44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5" name="Google Shape;45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1827212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" name="Google Shape;46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654424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7" name="Google Shape;47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481635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8" name="Google Shape;48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13606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9" name="Google Shape;49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740818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0" name="Google Shape;50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456803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1" name="Google Shape;51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395241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2" name="Google Shape;52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30883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3" name="Google Shape;53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222436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4" name="Google Shape;54;p2"/>
            <p:cNvGrpSpPr/>
            <p:nvPr/>
          </p:nvGrpSpPr>
          <p:grpSpPr>
            <a:xfrm>
              <a:off x="-391894" y="1853526"/>
              <a:ext cx="9785975" cy="1261179"/>
              <a:chOff x="456788" y="3305401"/>
              <a:chExt cx="8230425" cy="1060705"/>
            </a:xfrm>
          </p:grpSpPr>
          <p:pic>
            <p:nvPicPr>
              <p:cNvPr id="55" name="Google Shape;5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32003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6" name="Google Shape;5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39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7" name="Google Shape;5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0275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8" name="Google Shape;5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941175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9" name="Google Shape;5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5678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0" name="Google Shape;6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37038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1" name="Google Shape;61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284000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2" name="Google Shape;62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5753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3" name="Google Shape;6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7771150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4" name="Google Shape;64;p2"/>
            <p:cNvGrpSpPr/>
            <p:nvPr/>
          </p:nvGrpSpPr>
          <p:grpSpPr>
            <a:xfrm>
              <a:off x="-935000" y="917025"/>
              <a:ext cx="10872219" cy="1262469"/>
              <a:chOff x="0" y="4081709"/>
              <a:chExt cx="9144002" cy="1061791"/>
            </a:xfrm>
          </p:grpSpPr>
          <p:pic>
            <p:nvPicPr>
              <p:cNvPr id="65" name="Google Shape;65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6" name="Google Shape;66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1827212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7" name="Google Shape;67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654424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8" name="Google Shape;68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481635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9" name="Google Shape;69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13606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0" name="Google Shape;70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740818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1" name="Google Shape;71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456803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2" name="Google Shape;72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395241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3" name="Google Shape;73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30883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4" name="Google Shape;74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222436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75" name="Google Shape;75;p2"/>
            <p:cNvGrpSpPr/>
            <p:nvPr/>
          </p:nvGrpSpPr>
          <p:grpSpPr>
            <a:xfrm>
              <a:off x="-391894" y="-18124"/>
              <a:ext cx="9785975" cy="1261179"/>
              <a:chOff x="456788" y="3305401"/>
              <a:chExt cx="8230425" cy="1060705"/>
            </a:xfrm>
          </p:grpSpPr>
          <p:pic>
            <p:nvPicPr>
              <p:cNvPr id="76" name="Google Shape;7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32003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" name="Google Shape;7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39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8" name="Google Shape;7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027563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9" name="Google Shape;7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5941175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0" name="Google Shape;8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5678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1" name="Google Shape;81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137038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2" name="Google Shape;82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284000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3" name="Google Shape;8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857538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4" name="Google Shape;8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7771150" y="3305401"/>
                <a:ext cx="916063" cy="106070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5" name="Google Shape;85;p2"/>
            <p:cNvGrpSpPr/>
            <p:nvPr/>
          </p:nvGrpSpPr>
          <p:grpSpPr>
            <a:xfrm>
              <a:off x="-935000" y="6532024"/>
              <a:ext cx="10872219" cy="1262469"/>
              <a:chOff x="0" y="4081709"/>
              <a:chExt cx="9144002" cy="1061791"/>
            </a:xfrm>
          </p:grpSpPr>
          <p:pic>
            <p:nvPicPr>
              <p:cNvPr id="86" name="Google Shape;86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7" name="Google Shape;87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1827212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8" name="Google Shape;88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654424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9" name="Google Shape;89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481635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0" name="Google Shape;90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13606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1" name="Google Shape;91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740818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2" name="Google Shape;92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456803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3" name="Google Shape;93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6395241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4" name="Google Shape;94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308830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5" name="Google Shape;95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222436" y="4081709"/>
                <a:ext cx="921566" cy="10617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9" name="Google Shape;129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0" name="Google Shape;130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3" name="Google Shape;113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4" name="Google Shape;114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7" name="Google Shape;117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1" name="Google Shape;121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2" name="Google Shape;122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26" name="Google Shape;126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textmining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johnson-dl/school-of-data-2024-text-analytics" TargetMode="External"/><Relationship Id="rId4" Type="http://schemas.openxmlformats.org/officeDocument/2006/relationships/hyperlink" Target="https://www.youtube.com/watch?v=evTuL-RcRpc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585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/>
          <p:nvPr/>
        </p:nvSpPr>
        <p:spPr>
          <a:xfrm>
            <a:off x="237350" y="237600"/>
            <a:ext cx="8669400" cy="6382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8172" y="4671872"/>
            <a:ext cx="1545200" cy="154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5"/>
          <p:cNvSpPr txBox="1"/>
          <p:nvPr/>
        </p:nvSpPr>
        <p:spPr>
          <a:xfrm>
            <a:off x="411300" y="407038"/>
            <a:ext cx="8321400" cy="25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Text Analytics Workshop</a:t>
            </a:r>
            <a:endParaRPr sz="37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0" name="Google Shape;150;p15"/>
          <p:cNvSpPr txBox="1"/>
          <p:nvPr/>
        </p:nvSpPr>
        <p:spPr>
          <a:xfrm>
            <a:off x="411300" y="5856063"/>
            <a:ext cx="6590700" cy="5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nycsodata24.sched.com       #nycSOdata    #opendataweek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1" name="Google Shape;151;p15"/>
          <p:cNvSpPr txBox="1"/>
          <p:nvPr/>
        </p:nvSpPr>
        <p:spPr>
          <a:xfrm>
            <a:off x="411300" y="3443539"/>
            <a:ext cx="6374100" cy="2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Devin L Johnson, Ph.D.</a:t>
            </a:r>
            <a:endParaRPr sz="1800" b="1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>
              <a:solidFill>
                <a:schemeClr val="l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Get Started!</a:t>
            </a:r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18" name="Google Shape;2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200" y="1356878"/>
            <a:ext cx="8832302" cy="2410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Resources</a:t>
            </a:r>
            <a:endParaRPr/>
          </a:p>
        </p:txBody>
      </p:sp>
      <p:sp>
        <p:nvSpPr>
          <p:cNvPr id="224" name="Google Shape;224;p2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dirty="0">
                <a:hlinkClick r:id="rId3"/>
              </a:rPr>
              <a:t>https://www.tidytextmining.com/</a:t>
            </a:r>
            <a:r>
              <a:rPr lang="en-US" dirty="0"/>
              <a:t> - Text Mining in R book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>
                <a:hlinkClick r:id="rId4"/>
              </a:rPr>
              <a:t>https://www.youtube.com/watch?v=evTuL-RcRpc</a:t>
            </a:r>
            <a:r>
              <a:rPr lang="en-US" dirty="0"/>
              <a:t> – Topic Modeling Demo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>
                <a:hlinkClick r:id="rId5"/>
              </a:rPr>
              <a:t>https://github.com/johnson-dl/school-of-data-2024-text-analytics</a:t>
            </a:r>
            <a:r>
              <a:rPr lang="en-US" dirty="0"/>
              <a:t>  - </a:t>
            </a:r>
            <a:r>
              <a:rPr lang="en-US" dirty="0" err="1"/>
              <a:t>Github</a:t>
            </a:r>
            <a:r>
              <a:rPr lang="en-US" dirty="0"/>
              <a:t> repo for analysis notebook</a:t>
            </a:r>
          </a:p>
          <a:p>
            <a:pPr marL="285750" indent="-285750">
              <a:spcAft>
                <a:spcPts val="1200"/>
              </a:spcAft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585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/>
          <p:nvPr/>
        </p:nvSpPr>
        <p:spPr>
          <a:xfrm>
            <a:off x="237350" y="237600"/>
            <a:ext cx="8669400" cy="6382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9552" y="603342"/>
            <a:ext cx="2848500" cy="2848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6"/>
          <p:cNvSpPr txBox="1"/>
          <p:nvPr/>
        </p:nvSpPr>
        <p:spPr>
          <a:xfrm>
            <a:off x="505950" y="603339"/>
            <a:ext cx="5000100" cy="31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</a:t>
            </a:r>
            <a:br>
              <a:rPr lang="en" sz="10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" sz="10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you!</a:t>
            </a:r>
            <a:endParaRPr sz="100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2" name="Google Shape;232;p26"/>
          <p:cNvSpPr txBox="1"/>
          <p:nvPr/>
        </p:nvSpPr>
        <p:spPr>
          <a:xfrm>
            <a:off x="505950" y="5443272"/>
            <a:ext cx="8132100" cy="9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nycsodata24.sched.com         #nycSOdata     #opendataweek</a:t>
            </a:r>
            <a:endParaRPr sz="22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3" name="Google Shape;233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90388" y="4415794"/>
            <a:ext cx="2046828" cy="619643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6"/>
          <p:cNvSpPr txBox="1"/>
          <p:nvPr/>
        </p:nvSpPr>
        <p:spPr>
          <a:xfrm>
            <a:off x="373814" y="3316498"/>
            <a:ext cx="5415738" cy="1297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Stay in touch </a:t>
            </a:r>
            <a:br>
              <a:rPr lang="en" sz="3000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" sz="3000" b="1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 </a:t>
            </a:r>
            <a:r>
              <a:rPr lang="en" sz="3000" b="1" u="sng" dirty="0" err="1">
                <a:solidFill>
                  <a:srgbClr val="BDD7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beta.nyc</a:t>
            </a:r>
            <a:r>
              <a:rPr lang="en" sz="3000" b="1" u="sng" dirty="0">
                <a:solidFill>
                  <a:srgbClr val="BDD7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/links</a:t>
            </a:r>
            <a:endParaRPr sz="3000" b="1" u="sng" dirty="0">
              <a:solidFill>
                <a:srgbClr val="BDD7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" name="Google Shape;234;p26">
            <a:extLst>
              <a:ext uri="{FF2B5EF4-FFF2-40B4-BE49-F238E27FC236}">
                <a16:creationId xmlns:a16="http://schemas.microsoft.com/office/drawing/2014/main" id="{0DE6BBE8-5A5C-9313-7E92-00BD22F9D623}"/>
              </a:ext>
            </a:extLst>
          </p:cNvPr>
          <p:cNvSpPr txBox="1"/>
          <p:nvPr/>
        </p:nvSpPr>
        <p:spPr>
          <a:xfrm>
            <a:off x="373814" y="4644985"/>
            <a:ext cx="5415738" cy="1297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 err="1">
                <a:solidFill>
                  <a:srgbClr val="BDD7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linkedin.com</a:t>
            </a:r>
            <a:r>
              <a:rPr lang="en-US" sz="2800" b="1" u="sng" dirty="0">
                <a:solidFill>
                  <a:srgbClr val="BDD7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/in/</a:t>
            </a:r>
            <a:r>
              <a:rPr lang="en-US" sz="2800" b="1" u="sng" dirty="0" err="1">
                <a:solidFill>
                  <a:srgbClr val="BDD7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devinljohnson</a:t>
            </a:r>
            <a:r>
              <a:rPr lang="en-US" sz="2800" b="1" u="sng" dirty="0">
                <a:solidFill>
                  <a:srgbClr val="BDD7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endParaRPr sz="2800" b="1" u="sng" dirty="0">
              <a:solidFill>
                <a:srgbClr val="BDD7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xfrm>
            <a:off x="311700" y="791156"/>
            <a:ext cx="85206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body" idx="1"/>
          </p:nvPr>
        </p:nvSpPr>
        <p:spPr>
          <a:xfrm>
            <a:off x="394225" y="1809045"/>
            <a:ext cx="4801800" cy="4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Intro to open ended text data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Common methods of exploring text data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Strengths and Limitations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Guided Workflow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Structuring text data for analysis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Descriptive explorations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Sentiment Analysis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Word correlations and Node Maps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Q&amp;A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0475" y="2289333"/>
            <a:ext cx="3198054" cy="298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>
            <a:spLocks noGrp="1"/>
          </p:cNvSpPr>
          <p:nvPr>
            <p:ph type="title"/>
          </p:nvPr>
        </p:nvSpPr>
        <p:spPr>
          <a:xfrm>
            <a:off x="311700" y="791156"/>
            <a:ext cx="85206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body" idx="1"/>
          </p:nvPr>
        </p:nvSpPr>
        <p:spPr>
          <a:xfrm>
            <a:off x="3162975" y="1612522"/>
            <a:ext cx="2437800" cy="47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71450" lvl="0" indent="-2286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Science Educator</a:t>
            </a:r>
            <a:br>
              <a:rPr lang="en"/>
            </a:br>
            <a:endParaRPr/>
          </a:p>
          <a:p>
            <a:pPr marL="171450" lvl="0" indent="-2286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PhD in Experimental Psych</a:t>
            </a:r>
            <a:br>
              <a:rPr lang="en"/>
            </a:br>
            <a:endParaRPr/>
          </a:p>
          <a:p>
            <a:pPr marL="171450" lvl="0" indent="-2286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Analyst in Market and Higher Ed Research</a:t>
            </a:r>
            <a:endParaRPr/>
          </a:p>
        </p:txBody>
      </p:sp>
      <p:sp>
        <p:nvSpPr>
          <p:cNvPr id="165" name="Google Shape;165;p17"/>
          <p:cNvSpPr txBox="1"/>
          <p:nvPr/>
        </p:nvSpPr>
        <p:spPr>
          <a:xfrm>
            <a:off x="587675" y="4030458"/>
            <a:ext cx="13860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Devin Johnson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825" y="1877909"/>
            <a:ext cx="1886775" cy="188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data everywhere</a:t>
            </a:r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Experiments with writing prompts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Surveys with reviews or comments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Today’s example: City Emergency Notifications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3" name="Google Shape;1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918575"/>
            <a:ext cx="6581049" cy="3173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do with this data</a:t>
            </a:r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Short form text data usually ignored or skimmed briefly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Often times too vast to meticulously analyze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By ignoring we miss potentially useful info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</a:t>
            </a:r>
            <a:endParaRPr/>
          </a:p>
        </p:txBody>
      </p:sp>
      <p:sp>
        <p:nvSpPr>
          <p:cNvPr id="185" name="Google Shape;185;p20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Tidy text analysis (</a:t>
            </a:r>
            <a:r>
              <a:rPr lang="en" dirty="0" err="1"/>
              <a:t>Silge</a:t>
            </a:r>
            <a:r>
              <a:rPr lang="en" dirty="0"/>
              <a:t> &amp; Robinson, 2017)</a:t>
            </a:r>
            <a:endParaRPr dirty="0"/>
          </a:p>
        </p:txBody>
      </p: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8876" y="2404399"/>
            <a:ext cx="5426324" cy="400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/>
          <p:nvPr/>
        </p:nvSpPr>
        <p:spPr>
          <a:xfrm>
            <a:off x="0" y="0"/>
            <a:ext cx="91419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1"/>
          <p:cNvSpPr/>
          <p:nvPr/>
        </p:nvSpPr>
        <p:spPr>
          <a:xfrm>
            <a:off x="3539714" y="0"/>
            <a:ext cx="5604286" cy="6852142"/>
          </a:xfrm>
          <a:custGeom>
            <a:avLst/>
            <a:gdLst/>
            <a:ahLst/>
            <a:cxnLst/>
            <a:rect l="l" t="t" r="r" b="b"/>
            <a:pathLst>
              <a:path w="7472381" h="6886575" extrusionOk="0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lt2">
              <a:alpha val="4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1"/>
          <p:cNvSpPr txBox="1">
            <a:spLocks noGrp="1"/>
          </p:cNvSpPr>
          <p:nvPr>
            <p:ph type="title"/>
          </p:nvPr>
        </p:nvSpPr>
        <p:spPr>
          <a:xfrm>
            <a:off x="628651" y="643467"/>
            <a:ext cx="2916600" cy="1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"/>
              <a:t>Examples</a:t>
            </a:r>
            <a:endParaRPr/>
          </a:p>
        </p:txBody>
      </p:sp>
      <p:sp>
        <p:nvSpPr>
          <p:cNvPr id="194" name="Google Shape;194;p21"/>
          <p:cNvSpPr txBox="1">
            <a:spLocks noGrp="1"/>
          </p:cNvSpPr>
          <p:nvPr>
            <p:ph type="body" idx="1"/>
          </p:nvPr>
        </p:nvSpPr>
        <p:spPr>
          <a:xfrm>
            <a:off x="628651" y="2623381"/>
            <a:ext cx="2916600" cy="3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/>
              <a:t>Descriptive plots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/>
              <a:t>Sentiment Analysis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/>
              <a:t>Word correlations / Node Maps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/>
              <a:t>Topic Modeling</a:t>
            </a:r>
            <a:endParaRPr sz="2000"/>
          </a:p>
          <a:p>
            <a:pPr marL="228600" lvl="0" indent="-101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000"/>
              <a:buNone/>
            </a:pPr>
            <a:endParaRPr sz="2000"/>
          </a:p>
        </p:txBody>
      </p:sp>
      <p:pic>
        <p:nvPicPr>
          <p:cNvPr id="195" name="Google Shape;195;p21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7487" y="643234"/>
            <a:ext cx="2598909" cy="196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1" descr="Chart, bar chart, funnel ch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92485" y="3816815"/>
            <a:ext cx="3368916" cy="16002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>
            <a:spLocks noGrp="1"/>
          </p:cNvSpPr>
          <p:nvPr>
            <p:ph type="title"/>
          </p:nvPr>
        </p:nvSpPr>
        <p:spPr>
          <a:xfrm>
            <a:off x="486697" y="629266"/>
            <a:ext cx="2629200" cy="16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"/>
              <a:t>Examples in research</a:t>
            </a:r>
            <a:endParaRPr/>
          </a:p>
        </p:txBody>
      </p:sp>
      <p:sp>
        <p:nvSpPr>
          <p:cNvPr id="202" name="Google Shape;202;p22"/>
          <p:cNvSpPr txBox="1">
            <a:spLocks noGrp="1"/>
          </p:cNvSpPr>
          <p:nvPr>
            <p:ph type="body" idx="1"/>
          </p:nvPr>
        </p:nvSpPr>
        <p:spPr>
          <a:xfrm>
            <a:off x="486698" y="2438400"/>
            <a:ext cx="2629200" cy="3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5882"/>
              <a:buNone/>
            </a:pPr>
            <a:endParaRPr sz="1700"/>
          </a:p>
          <a:p>
            <a:pPr marL="228600" lvl="0" indent="-20288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/>
              <a:t>Identifying relevant psychological information</a:t>
            </a:r>
            <a:endParaRPr/>
          </a:p>
          <a:p>
            <a:pPr marL="685800" lvl="1" indent="-18319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/>
              <a:t>How do people talk about themes such as power and dehumanization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228600" lvl="0" indent="-202882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/>
              <a:t>Exploring how students and teachers think about assessments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228600" lvl="0" indent="-202882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5882"/>
              <a:buChar char="●"/>
            </a:pPr>
            <a:r>
              <a:rPr lang="en"/>
              <a:t>Training students to think quantitatively and qualitatively about language data</a:t>
            </a:r>
            <a:endParaRPr sz="1700"/>
          </a:p>
        </p:txBody>
      </p:sp>
      <p:sp>
        <p:nvSpPr>
          <p:cNvPr id="203" name="Google Shape;203;p22"/>
          <p:cNvSpPr/>
          <p:nvPr/>
        </p:nvSpPr>
        <p:spPr>
          <a:xfrm>
            <a:off x="3479292" y="0"/>
            <a:ext cx="56646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2"/>
          <p:cNvSpPr/>
          <p:nvPr/>
        </p:nvSpPr>
        <p:spPr>
          <a:xfrm>
            <a:off x="3842766" y="557784"/>
            <a:ext cx="4938000" cy="57393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>
            <a:solidFill>
              <a:srgbClr val="C8CACA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7150" dist="19050" dir="5400000" algn="t" rotWithShape="0">
              <a:srgbClr val="000000">
                <a:alpha val="6275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" name="Google Shape;20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54397" y="1568909"/>
            <a:ext cx="4514498" cy="278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Friendly reminders / Caveats</a:t>
            </a:r>
            <a:endParaRPr/>
          </a:p>
        </p:txBody>
      </p:sp>
      <p:sp>
        <p:nvSpPr>
          <p:cNvPr id="211" name="Google Shape;211;p23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Useful to “scratch the surface”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inspire further qualitative analysis not replace it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Own subjective component (researcher degrees of freedom) of these methods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1185</TotalTime>
  <Words>297</Words>
  <Application>Microsoft Macintosh PowerPoint</Application>
  <PresentationFormat>On-screen Show (4:3)</PresentationFormat>
  <Paragraphs>61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Lato</vt:lpstr>
      <vt:lpstr>Helvetica Neue</vt:lpstr>
      <vt:lpstr>Calibri</vt:lpstr>
      <vt:lpstr>Simple Light</vt:lpstr>
      <vt:lpstr>PowerPoint Presentation</vt:lpstr>
      <vt:lpstr>Overview</vt:lpstr>
      <vt:lpstr>About Me</vt:lpstr>
      <vt:lpstr>Text data everywhere</vt:lpstr>
      <vt:lpstr>What do we do with this data</vt:lpstr>
      <vt:lpstr>Framework</vt:lpstr>
      <vt:lpstr>Examples</vt:lpstr>
      <vt:lpstr>Examples in research</vt:lpstr>
      <vt:lpstr>Friendly reminders / Caveats</vt:lpstr>
      <vt:lpstr>Let’s Get Started!</vt:lpstr>
      <vt:lpstr>Additional Resources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Devin Johnson</cp:lastModifiedBy>
  <cp:revision>5</cp:revision>
  <dcterms:modified xsi:type="dcterms:W3CDTF">2024-03-25T00:40:19Z</dcterms:modified>
</cp:coreProperties>
</file>